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68" r:id="rId4"/>
    <p:sldId id="259" r:id="rId5"/>
    <p:sldId id="260" r:id="rId6"/>
    <p:sldId id="269" r:id="rId7"/>
    <p:sldId id="270" r:id="rId8"/>
    <p:sldId id="271" r:id="rId9"/>
    <p:sldId id="272" r:id="rId10"/>
    <p:sldId id="261" r:id="rId11"/>
    <p:sldId id="262" r:id="rId12"/>
    <p:sldId id="263" r:id="rId13"/>
    <p:sldId id="264" r:id="rId14"/>
    <p:sldId id="265" r:id="rId15"/>
    <p:sldId id="266" r:id="rId16"/>
    <p:sldId id="257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2D1CC-8FD5-48C4-9029-17E4E4C61396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4B957-81E2-4467-9ECC-5BD0813333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933EDD-47CA-4BAD-8538-C8C4B72CF5D0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D8853-BE8B-4E19-AB17-E38A982BF3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D9A01D-C30E-45CC-A89F-4F2634BCFB0D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B863D8-541E-48D7-8867-C9053DBA85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C91D6-E6CD-4E6D-B66C-4E5E6134F6A7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C1E27C-BA57-4025-82AA-127EF8E49D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147BA-8A29-4E6D-B43E-14E9F7255945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683A3-B43D-4E1D-B27F-1A954CBAFD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7E1D1-DD99-49BB-9F52-7B2AF80DA80A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0B4E33-EDE9-4E92-8D47-9EF01D22D5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503395-8734-4699-9AFB-2186F3DE0291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3A6AF7-64FA-48D3-A51A-9E54CCC007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DDFDD-E13E-4CD2-870E-36A0D0515905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5C239-DF23-4624-9604-977E0F6C09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4B9E0-C8A6-49B2-9618-154DAB63B417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103F55-5F33-4466-9054-3ABA09149B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91717-E5AB-4F49-BCF1-8116A6211C01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510289-E84C-4B66-A137-DC8C338F2D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CFBEE8-3AB8-4DAE-B76F-8FC1259824BC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EB2E41-CD48-437D-AA34-35A371F898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2BFCF49-70BE-4340-8F7B-8DC57B8B258D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F4FBEF-0D7F-4AF4-B567-95CB016AD3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74" r:id="rId9"/>
    <p:sldLayoutId id="2147483665" r:id="rId10"/>
    <p:sldLayoutId id="2147483664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andex.ru/search/?lr=22&amp;text=%D0%BF%D0%BB%D0%B0%D0%B2%D0%B0%D0%BD%D0%B8%D0%B5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slide" Target="slide3.xml"/><Relationship Id="rId7" Type="http://schemas.openxmlformats.org/officeDocument/2006/relationships/slide" Target="slide12.xml"/><Relationship Id="rId12" Type="http://schemas.openxmlformats.org/officeDocument/2006/relationships/image" Target="../media/image2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11" Type="http://schemas.openxmlformats.org/officeDocument/2006/relationships/slide" Target="slide16.xml"/><Relationship Id="rId5" Type="http://schemas.openxmlformats.org/officeDocument/2006/relationships/slide" Target="slide5.xml"/><Relationship Id="rId10" Type="http://schemas.openxmlformats.org/officeDocument/2006/relationships/slide" Target="slide15.xml"/><Relationship Id="rId4" Type="http://schemas.openxmlformats.org/officeDocument/2006/relationships/slide" Target="slide4.xml"/><Relationship Id="rId9" Type="http://schemas.openxmlformats.org/officeDocument/2006/relationships/slide" Target="slide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525388" cy="1008112"/>
          </a:xfrm>
        </p:spPr>
        <p:txBody>
          <a:bodyPr/>
          <a:lstStyle/>
          <a:p>
            <a:pPr marL="18288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Плавание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5" name="Picture 2" descr="http://pluspng.com/img-png/swimming-hd-png-image-15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052513"/>
            <a:ext cx="8202612" cy="444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6512511" cy="1143000"/>
          </a:xfrm>
        </p:spPr>
        <p:txBody>
          <a:bodyPr/>
          <a:lstStyle/>
          <a:p>
            <a:pPr marL="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Бассейн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0" name="Объект 2"/>
          <p:cNvSpPr>
            <a:spLocks noGrp="1"/>
          </p:cNvSpPr>
          <p:nvPr>
            <p:ph sz="quarter" idx="13"/>
          </p:nvPr>
        </p:nvSpPr>
        <p:spPr>
          <a:xfrm>
            <a:off x="0" y="1125538"/>
            <a:ext cx="9144000" cy="3598862"/>
          </a:xfrm>
        </p:spPr>
        <p:txBody>
          <a:bodyPr/>
          <a:lstStyle/>
          <a:p>
            <a:pPr marL="44450" indent="0">
              <a:buFont typeface="Georgia" pitchFamily="18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Плавательный бассейн — прямоугольная ванна, предназначенная для занятий водными видами спорта.</a:t>
            </a:r>
          </a:p>
          <a:p>
            <a:pPr marL="44450" indent="0">
              <a:buFont typeface="Georgia" pitchFamily="18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 Для спортивного плавания размеры бассейна должны быть: 50 метров в длину и 25 метров в ширину (для дорожек шириной 2,5 метра); 50 метров в длину и 21 метров в ширину (для 10 дорожек шириной 2 метра); 25 метров в длину и 16 метров в ширину (для 8 дорожек шириной 1,9 метра); 25 метров в длину и 11 метров в ширину (для 6 дорожек шириной 1,75 метра); 25 метров в длину и 8,5 метров в ширину (для 5 дорожек шириной 1,6 метра).</a:t>
            </a:r>
          </a:p>
          <a:p>
            <a:pPr marL="44450" indent="0">
              <a:buFont typeface="Georgia" pitchFamily="18" charset="0"/>
              <a:buNone/>
            </a:pPr>
            <a:endParaRPr lang="ru-RU" smtClean="0"/>
          </a:p>
        </p:txBody>
      </p:sp>
      <p:pic>
        <p:nvPicPr>
          <p:cNvPr id="22531" name="Picture 2" descr="Ð±Ð°ÑÑÐµÐ¹Ð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9975" y="4319588"/>
            <a:ext cx="4248150" cy="253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0"/>
            <a:ext cx="6512511" cy="928670"/>
          </a:xfrm>
        </p:spPr>
        <p:txBody>
          <a:bodyPr/>
          <a:lstStyle/>
          <a:p>
            <a:pPr marL="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Бассейн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4" name="Объект 2"/>
          <p:cNvSpPr>
            <a:spLocks noGrp="1"/>
          </p:cNvSpPr>
          <p:nvPr>
            <p:ph sz="quarter" idx="13"/>
          </p:nvPr>
        </p:nvSpPr>
        <p:spPr>
          <a:xfrm>
            <a:off x="0" y="928688"/>
            <a:ext cx="9144000" cy="3781425"/>
          </a:xfrm>
        </p:spPr>
        <p:txBody>
          <a:bodyPr/>
          <a:lstStyle/>
          <a:p>
            <a:pPr marL="44450" indent="0">
              <a:buFont typeface="Georgia" pitchFamily="18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Согласно правилам ФИНА, ванны должны быть 50 метров в длину и 25 метров в ширину. Бассейн должен быть разбит на 8 дорожек. Полосы дорожек отделяются друг от друга разделительными гирляндами из поплавков диаметром 5—15 см. Первые и последние 5 метров каждой из них состоят из поплавков красного цвета. Остальное пространство заполнено поплавками зелёного цвета для 1 и 8 дорожек, синего цвета для 2, 3, 6 и 7 дорожек и жёлтого цвета для 4 и 5 дорожек. Температура воды должна быть в пределах 25 – 29 градусов.</a:t>
            </a:r>
          </a:p>
          <a:p>
            <a:pPr marL="44450" indent="0">
              <a:buFont typeface="Georgia" pitchFamily="18" charset="0"/>
              <a:buNone/>
            </a:pPr>
            <a:endParaRPr lang="ru-RU" smtClean="0"/>
          </a:p>
        </p:txBody>
      </p:sp>
      <p:pic>
        <p:nvPicPr>
          <p:cNvPr id="23555" name="Picture 2" descr="http://sportizdorovie.ru/wp-content/uploads/2015/03/%D0%97%D0%B0%D0%BF%D0%BB%D1%8B%D0%B2-%D0%B2-%D0%B1%D0%B0%D1%81%D1%81%D0%B5%D0%B9%D0%BD%D0%B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38" y="4357688"/>
            <a:ext cx="4714875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6512511" cy="1215008"/>
          </a:xfrm>
        </p:spPr>
        <p:txBody>
          <a:bodyPr/>
          <a:lstStyle/>
          <a:p>
            <a:pPr marL="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Экипировка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188" y="1125538"/>
            <a:ext cx="7848600" cy="3455987"/>
          </a:xfrm>
        </p:spPr>
        <p:txBody>
          <a:bodyPr rtlCol="0">
            <a:normAutofit fontScale="85000" lnSpcReduction="20000"/>
          </a:bodyPr>
          <a:lstStyle/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Экипировка для плавания призвана обеспечить максимальный комфорт, а также снизить сопротивление воды. К плавательной экипировке относятся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Плавательная шапочка – головной убор для плавания в воде, защищает волосы пловца от хлорированной воды. Плавательные шапочки бывают: латексные, силиконовые, тканевые и комбинированные. </a:t>
            </a: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-182880" fontAlgn="auto"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Плавки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или спортивный купальник – трусы для плавания из специального материала (полиамид с добавлением лайкры или смесь полиэстера с ПБТ). </a:t>
            </a: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-182880" fontAlgn="auto"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Очки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плавания – аксессуар для спортивного плавания, который призван обеспечить нормальное зрение под водой, а также защищают глаза от хлорных испарений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9" name="Picture 2" descr="http://clipart-library.com/image_gallery2/Swimming-Free-Download-PN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4286250"/>
            <a:ext cx="6899275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0"/>
            <a:ext cx="6512511" cy="1000108"/>
          </a:xfrm>
        </p:spPr>
        <p:txBody>
          <a:bodyPr/>
          <a:lstStyle/>
          <a:p>
            <a:pPr marL="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Судейство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0825" y="969963"/>
            <a:ext cx="8713788" cy="4392612"/>
          </a:xfrm>
        </p:spPr>
        <p:txBody>
          <a:bodyPr rtlCol="0">
            <a:normAutofit fontScale="92500" lnSpcReduction="10000"/>
          </a:bodyPr>
          <a:lstStyle/>
          <a:p>
            <a:pPr indent="-182880" fontAlgn="auto"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Главный судья – несет ответственность за проведение соревнований по плаванию, а также возглавляет судейскую коллегию. </a:t>
            </a: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-182880" fontAlgn="auto"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Стартер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вызывает спортсменов на старт, проверяет правильность занятых стартовых позиций и дает команду на старт. </a:t>
            </a: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-182880" fontAlgn="auto"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Хронометрист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замеряет время участника заплыва на определенной дорожке от старта до финиша.  </a:t>
            </a: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-182880" fontAlgn="auto"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Судья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финише – определяет порядок прихода участников к финишу, при отсутствии автоматизированной системы определения победителей. </a:t>
            </a: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-182880" fontAlgn="auto"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Судья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повороте – определяет правильность выполнения поворотов на отведенной ему дорожке. </a:t>
            </a: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-182880" fontAlgn="auto"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Технический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судья – следит за техникой выполнения соответствующего стиля плавания.</a:t>
            </a:r>
            <a:b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3" name="Picture 4" descr="ÑÑÐ´ÑÐ¸ Ð² Ð¿Ð»Ð°Ð²Ð°Ð½Ð¸Ð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600" y="4565650"/>
            <a:ext cx="2974975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16632"/>
            <a:ext cx="6512511" cy="1143000"/>
          </a:xfrm>
        </p:spPr>
        <p:txBody>
          <a:bodyPr/>
          <a:lstStyle/>
          <a:p>
            <a:pPr marL="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Система соревнований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6" name="Объект 2"/>
          <p:cNvSpPr>
            <a:spLocks noGrp="1"/>
          </p:cNvSpPr>
          <p:nvPr>
            <p:ph sz="quarter" idx="13"/>
          </p:nvPr>
        </p:nvSpPr>
        <p:spPr>
          <a:xfrm>
            <a:off x="539750" y="1196975"/>
            <a:ext cx="8064500" cy="4679950"/>
          </a:xfrm>
        </p:spPr>
        <p:txBody>
          <a:bodyPr/>
          <a:lstStyle/>
          <a:p>
            <a:pPr marL="44450" indent="0">
              <a:buFont typeface="Georgia" pitchFamily="18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На современных официальных соревнованиях существуют утренняя и вечерняя программы. В утреннюю программу входят предварительные заплывы, по результатам которых определяются участники полуфиналов и финалов (вечерняя программа). На официальных соревнованиях кролем и мужчины, и женщины выступают на дистанциях 50, 100, 200, 400, 800 и 1500 метров, на спине на 100 и 200 метров. Брассом и баттерфляем плывут на дистанциях 100 и 200 метров.</a:t>
            </a:r>
          </a:p>
        </p:txBody>
      </p:sp>
      <p:pic>
        <p:nvPicPr>
          <p:cNvPr id="26627" name="Picture 2" descr="http://laoblogger.com/images/swimming-competition-clipart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1413" y="4149725"/>
            <a:ext cx="4248150" cy="256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6512511" cy="1143000"/>
          </a:xfrm>
        </p:spPr>
        <p:txBody>
          <a:bodyPr/>
          <a:lstStyle/>
          <a:p>
            <a:pPr marL="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Структуры плавания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0" name="Объект 2"/>
          <p:cNvSpPr>
            <a:spLocks noGrp="1"/>
          </p:cNvSpPr>
          <p:nvPr>
            <p:ph sz="quarter" idx="13"/>
          </p:nvPr>
        </p:nvSpPr>
        <p:spPr>
          <a:xfrm>
            <a:off x="395288" y="1484313"/>
            <a:ext cx="8280400" cy="2592387"/>
          </a:xfrm>
        </p:spPr>
        <p:txBody>
          <a:bodyPr/>
          <a:lstStyle/>
          <a:p>
            <a:pPr marL="44450" indent="0">
              <a:buFont typeface="Georgia" pitchFamily="18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Международная федерация плавания (фр. Federation Internationale de Natation, FINA) — структура, которая объединяет национальные плавательные федерации. Штаб квартира находится в Лозанне (Швейцария).</a:t>
            </a:r>
          </a:p>
          <a:p>
            <a:pPr marL="44450" indent="0">
              <a:buFont typeface="Georgia" pitchFamily="18" charset="0"/>
              <a:buNone/>
            </a:pP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marL="44450" indent="0">
              <a:buFont typeface="Georgia" pitchFamily="18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7651" name="Picture 2" descr="http://www.russwimming.ru/sites/default/files/news_images/2015/phot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7313" y="3122613"/>
            <a:ext cx="3673475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16632"/>
            <a:ext cx="6512511" cy="1440160"/>
          </a:xfrm>
        </p:spPr>
        <p:txBody>
          <a:bodyPr/>
          <a:lstStyle/>
          <a:p>
            <a:pPr marL="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Использованные ресурсы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4" name="Объект 2"/>
          <p:cNvSpPr>
            <a:spLocks noGrp="1"/>
          </p:cNvSpPr>
          <p:nvPr>
            <p:ph sz="quarter" idx="13"/>
          </p:nvPr>
        </p:nvSpPr>
        <p:spPr>
          <a:xfrm>
            <a:off x="250825" y="1700213"/>
            <a:ext cx="8569325" cy="4897437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en-US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https://ru.wikipedia.org/wiki/%D0%9F%D0%BB%D0%B0%D0%B2%D0%B0%D0%BD%D0%B8%D0%B5</a:t>
            </a:r>
            <a:endParaRPr lang="ru-RU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en-US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http://ru.sport-wiki.org/vidy-sporta/plavanie/</a:t>
            </a:r>
            <a:endParaRPr lang="ru-RU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en-US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http://fb.ru/article/195890/plavanie-kak-vid-sporta-istoriya-i-razvitie-plavanya-kak-vida-sporta</a:t>
            </a:r>
            <a:endParaRPr lang="ru-RU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en-US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https://www.yandex.ru/search/?lr=22&amp;text=%D0%BF%D0%BB%D0%B0%D0%B2%D0%B0%D0%BD%D0%B8%D0%B5</a:t>
            </a:r>
            <a:endParaRPr lang="ru-RU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en-US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https://vse-sekrety.ru/74-plavanie-samyj-luchshij-v-mire-sport.html</a:t>
            </a:r>
            <a:endParaRPr lang="ru-RU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6512511" cy="1143000"/>
          </a:xfrm>
        </p:spPr>
        <p:txBody>
          <a:bodyPr/>
          <a:lstStyle/>
          <a:p>
            <a:pPr marL="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Содержание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8" name="Объект 2"/>
          <p:cNvSpPr>
            <a:spLocks noGrp="1"/>
          </p:cNvSpPr>
          <p:nvPr>
            <p:ph sz="quarter" idx="13"/>
          </p:nvPr>
        </p:nvSpPr>
        <p:spPr>
          <a:xfrm>
            <a:off x="395288" y="1196975"/>
            <a:ext cx="8353425" cy="5400675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ru-RU" smtClean="0"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Плавание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ru-RU" smtClean="0"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Что такое плавание?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ru-RU" smtClean="0"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История возникновения и развития плавания  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ru-RU" smtClean="0"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Стили плавания в бассейне  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ru-RU" smtClean="0"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Бассейн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ru-RU" smtClean="0"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Экипировка   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ru-RU" smtClean="0"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Судейство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ru-RU" smtClean="0">
                <a:latin typeface="Times New Roman" pitchFamily="18" charset="0"/>
                <a:cs typeface="Times New Roman" pitchFamily="18" charset="0"/>
                <a:hlinkClick r:id="rId9" action="ppaction://hlinksldjump"/>
              </a:rPr>
              <a:t>Система соревнований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ru-RU" smtClean="0">
                <a:latin typeface="Times New Roman" pitchFamily="18" charset="0"/>
                <a:cs typeface="Times New Roman" pitchFamily="18" charset="0"/>
                <a:hlinkClick r:id="rId10" action="ppaction://hlinksldjump"/>
              </a:rPr>
              <a:t>Структуры плавания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ru-RU" smtClean="0">
                <a:latin typeface="Times New Roman" pitchFamily="18" charset="0"/>
                <a:cs typeface="Times New Roman" pitchFamily="18" charset="0"/>
                <a:hlinkClick r:id="rId11" action="ppaction://hlinksldjump"/>
              </a:rPr>
              <a:t>Использованные ресурсы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9" name="Picture 2" descr="http://sport-nmosk.ru/wp-content/uploads/2016/11/Swimming-PNG-Pic-825x510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643438" y="2241550"/>
            <a:ext cx="4500562" cy="354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429684" cy="3857628"/>
          </a:xfrm>
        </p:spPr>
        <p:txBody>
          <a:bodyPr/>
          <a:lstStyle/>
          <a:p>
            <a:pPr marL="320040" indent="-32004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Плавание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Плавание – это олимпийский водный вид спорта, который заключается в преодолении различных дистанций вплавь и за наименьшее время. Независимо от вида плавания, под водой пловцу разрешается проплыть не более 15 метров (на старте или после поворота).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15362" name="Содержимое 3" descr="плавание.jpg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>
          <a:xfrm>
            <a:off x="2286000" y="3929063"/>
            <a:ext cx="5045075" cy="2928937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992888" cy="1512168"/>
          </a:xfrm>
        </p:spPr>
        <p:txBody>
          <a:bodyPr/>
          <a:lstStyle/>
          <a:p>
            <a:pPr marL="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История возникновения и развития плавания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288" y="1700213"/>
            <a:ext cx="8569325" cy="5041900"/>
          </a:xfrm>
        </p:spPr>
        <p:txBody>
          <a:bodyPr rtlCol="0">
            <a:normAutofit lnSpcReduction="10000"/>
          </a:bodyPr>
          <a:lstStyle/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Повсеместные находки археологов говорят о том, что плавать люди научили очень давно. Скорее обучение плаванию было инициировано поиском пищи и военным делом. В 1515 году в Венеции прошли первые соревнования пловцов. В 1869 в Англии была открыта первая любительская школа по плаванию («Ассоциация любителей спортивного плавания Англии»). Чуть позже подобные школы появились в Швеции, Германии, Венгрии, Франции, Нидерландах, США, Новой Зеландии, России, Италии и Австрии. В конце 19 века наблюдается всплеск популярности водных видов спорта, предпосылкой для этого стало появление искусственных бассейнов. С 1896 года и до сегодняшнего дня плавание входит в программу Олимпийских игр. В 1899 был проведен крупный чемпионат среди стран Европы, который получил название «первенство Европы». В 1908 году Международной федерацией  плавания (ФИНА) были разработаны и зафиксированы основные дистанции для проведения соревнований, а также порядок проведения заплывов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6739151" cy="1649120"/>
          </a:xfrm>
        </p:spPr>
        <p:txBody>
          <a:bodyPr/>
          <a:lstStyle/>
          <a:p>
            <a:pPr marL="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Стили плавания в бассейне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388" y="1557338"/>
            <a:ext cx="8856662" cy="5759450"/>
          </a:xfrm>
        </p:spPr>
        <p:txBody>
          <a:bodyPr rtlCol="0">
            <a:normAutofit fontScale="92500" lnSpcReduction="20000"/>
          </a:bodyPr>
          <a:lstStyle/>
          <a:p>
            <a:pPr indent="-182880" fontAlgn="auto"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Кроль – самый быстрый вид плавания, который характеризуется попеременными и симметричными движениями руками и ногами. Каждая рука совершает широкий гребок вдоль оси тела пловца, ноги при этом попеременно поднимаются и опускаются.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Кроль на спине — стиль плавания, который визуально очень похож на обычный кроль. Спортсмен также совершает попеременные гребки руками с попеременным поднятием и опусканием ног, но плывет на спине и совершает пронос прямой рукой над водой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Брасс – вид плавания, в котором спортсмен лежит на груди, а руками и ногами выполняет симметричные движения в плоскости, которая параллельна водной поверхности.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Баттерфляй — один из наиболее технически сложных и утомительных видов плавания. При передвижении баттерфляем спортсмен совершает широкий и мощный гребок, приподнимающий тело пловца над водой, а ноги и таз совершают волнообразные движения. Считается вторым по скорости после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кроля.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плавание существует вольный стиль, под ним принято понимать дисциплину, в которой спортсмену разрешается плыть любым способом. В настоящее время все спортсмены используют кроль, так как он является самым быстрым стилем.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142852"/>
            <a:ext cx="6512511" cy="1000148"/>
          </a:xfrm>
        </p:spPr>
        <p:txBody>
          <a:bodyPr/>
          <a:lstStyle/>
          <a:p>
            <a:pPr marL="320040" indent="-32004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Кроль</a:t>
            </a:r>
            <a:endParaRPr lang="ru-RU" dirty="0"/>
          </a:p>
        </p:txBody>
      </p:sp>
      <p:pic>
        <p:nvPicPr>
          <p:cNvPr id="18434" name="Содержимое 3" descr="кроль.jpg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>
          <a:xfrm>
            <a:off x="2071688" y="2000250"/>
            <a:ext cx="5072062" cy="2932113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357166"/>
            <a:ext cx="7072362" cy="785834"/>
          </a:xfrm>
        </p:spPr>
        <p:txBody>
          <a:bodyPr/>
          <a:lstStyle/>
          <a:p>
            <a:pPr marL="320040" indent="-32004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Кроль на спине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Содержимое 3" descr="кроль на спине.jpg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>
          <a:xfrm>
            <a:off x="3000375" y="2071688"/>
            <a:ext cx="3214688" cy="4429125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14290"/>
            <a:ext cx="6512511" cy="928710"/>
          </a:xfrm>
        </p:spPr>
        <p:txBody>
          <a:bodyPr/>
          <a:lstStyle/>
          <a:p>
            <a:pPr marL="320040" indent="-32004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Брасс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Содержимое 3" descr="брасс.jpg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>
          <a:xfrm>
            <a:off x="1857375" y="2428875"/>
            <a:ext cx="5357813" cy="3903663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285728"/>
            <a:ext cx="6512511" cy="857272"/>
          </a:xfrm>
        </p:spPr>
        <p:txBody>
          <a:bodyPr/>
          <a:lstStyle/>
          <a:p>
            <a:pPr marL="320040" indent="-32004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Баттерфляй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Содержимое 3" descr="баттерфляй.jpg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>
          <a:xfrm>
            <a:off x="1785938" y="2071688"/>
            <a:ext cx="5357812" cy="3832225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66</TotalTime>
  <Words>732</Words>
  <Application>Microsoft Office PowerPoint</Application>
  <PresentationFormat>Экран (4:3)</PresentationFormat>
  <Paragraphs>38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Trebuchet MS</vt:lpstr>
      <vt:lpstr>Arial</vt:lpstr>
      <vt:lpstr>Georgia</vt:lpstr>
      <vt:lpstr>Calibri</vt:lpstr>
      <vt:lpstr>Times New Roman</vt:lpstr>
      <vt:lpstr>Воздушный поток</vt:lpstr>
      <vt:lpstr>Воздушный поток</vt:lpstr>
      <vt:lpstr>Воздушный поток</vt:lpstr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Плавание</dc:title>
  <dc:creator>Алукриева Э.</dc:creator>
  <cp:lastModifiedBy>Пользователь Windows</cp:lastModifiedBy>
  <cp:revision>2</cp:revision>
  <dcterms:created xsi:type="dcterms:W3CDTF">2018-06-08T20:29:43Z</dcterms:created>
  <dcterms:modified xsi:type="dcterms:W3CDTF">2020-05-20T16:29:30Z</dcterms:modified>
</cp:coreProperties>
</file>